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153"/>
    <p:restoredTop sz="95982"/>
  </p:normalViewPr>
  <p:slideViewPr>
    <p:cSldViewPr snapToGrid="0" snapToObjects="1">
      <p:cViewPr varScale="1">
        <p:scale>
          <a:sx n="103" d="100"/>
          <a:sy n="103" d="100"/>
        </p:scale>
        <p:origin x="17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778159-EDA5-A446-8D57-4F60DB9E4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Enseigner la fluence au c3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0B448-779F-F947-A4D3-E4A8718B96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/>
              <a:t>GVF -CPAIEN 9- 2021-2022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0683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C6DA55-13F6-5549-9CA2-B9CD39D69976}"/>
              </a:ext>
            </a:extLst>
          </p:cNvPr>
          <p:cNvSpPr/>
          <p:nvPr/>
        </p:nvSpPr>
        <p:spPr>
          <a:xfrm>
            <a:off x="0" y="1163653"/>
            <a:ext cx="98485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TwCenMT"/>
              </a:rPr>
              <a:t>Dans un </a:t>
            </a:r>
            <a:r>
              <a:rPr lang="fr-FR" sz="2800" dirty="0" err="1">
                <a:latin typeface="TwCenMT"/>
              </a:rPr>
              <a:t>château</a:t>
            </a:r>
            <a:r>
              <a:rPr lang="fr-FR" sz="2800" dirty="0">
                <a:latin typeface="TwCenMT"/>
              </a:rPr>
              <a:t>, un magicien vient d’entrer. Le roi l’</a:t>
            </a:r>
            <a:r>
              <a:rPr lang="fr-FR" sz="2800" dirty="0" err="1">
                <a:latin typeface="TwCenMT"/>
              </a:rPr>
              <a:t>amène</a:t>
            </a:r>
            <a:r>
              <a:rPr lang="fr-FR" sz="2800" dirty="0">
                <a:latin typeface="TwCenMT"/>
              </a:rPr>
              <a:t> tous les jours dans sa tour d’argent. La reine a dit que le magicien </a:t>
            </a:r>
            <a:r>
              <a:rPr lang="fr-FR" sz="2800" dirty="0" err="1">
                <a:latin typeface="TwCenMT"/>
              </a:rPr>
              <a:t>était</a:t>
            </a:r>
            <a:r>
              <a:rPr lang="fr-FR" sz="2800" dirty="0">
                <a:latin typeface="TwCenMT"/>
              </a:rPr>
              <a:t> habile : il peut transformer, </a:t>
            </a:r>
            <a:r>
              <a:rPr lang="fr-FR" sz="2800" dirty="0" err="1">
                <a:latin typeface="TwCenMT"/>
              </a:rPr>
              <a:t>réduire</a:t>
            </a:r>
            <a:r>
              <a:rPr lang="fr-FR" sz="2800" dirty="0">
                <a:latin typeface="TwCenMT"/>
              </a:rPr>
              <a:t> les </a:t>
            </a:r>
            <a:r>
              <a:rPr lang="fr-FR" sz="2800" dirty="0" err="1">
                <a:latin typeface="TwCenMT"/>
              </a:rPr>
              <a:t>géants</a:t>
            </a:r>
            <a:r>
              <a:rPr lang="fr-FR" sz="2800" dirty="0">
                <a:latin typeface="TwCenMT"/>
              </a:rPr>
              <a:t>, faire rire ou pleurer. Dans le </a:t>
            </a:r>
            <a:r>
              <a:rPr lang="fr-FR" sz="2800" dirty="0" err="1">
                <a:latin typeface="TwCenMT"/>
              </a:rPr>
              <a:t>château</a:t>
            </a:r>
            <a:r>
              <a:rPr lang="fr-FR" sz="2800" dirty="0">
                <a:latin typeface="TwCenMT"/>
              </a:rPr>
              <a:t>, il aide les amis du roi et il transforme ses adversaires. </a:t>
            </a:r>
            <a:endParaRPr lang="fr-FR" sz="2800" dirty="0"/>
          </a:p>
          <a:p>
            <a:r>
              <a:rPr lang="fr-FR" sz="2800" b="1" i="1" dirty="0">
                <a:latin typeface="TwCenMT"/>
              </a:rPr>
              <a:t>... </a:t>
            </a:r>
            <a:endParaRPr lang="fr-FR" sz="2800" dirty="0"/>
          </a:p>
          <a:p>
            <a:r>
              <a:rPr lang="fr-FR" sz="2800" dirty="0">
                <a:latin typeface="TwCenMT"/>
              </a:rPr>
              <a:t>Dans un </a:t>
            </a:r>
            <a:r>
              <a:rPr lang="fr-FR" sz="2800" dirty="0" err="1">
                <a:latin typeface="TwCenMT"/>
              </a:rPr>
              <a:t>château</a:t>
            </a:r>
            <a:r>
              <a:rPr lang="fr-FR" sz="2800" dirty="0">
                <a:latin typeface="TwCenMT"/>
              </a:rPr>
              <a:t>,</a:t>
            </a:r>
            <a:r>
              <a:rPr lang="fr-FR" sz="2800" dirty="0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>
                <a:latin typeface="TwCenMT"/>
              </a:rPr>
              <a:t>un magicien vient d’</a:t>
            </a:r>
            <a:r>
              <a:rPr lang="fr-FR" sz="2800" dirty="0" err="1">
                <a:latin typeface="TwCenMT"/>
              </a:rPr>
              <a:t>entrer.</a:t>
            </a:r>
            <a:r>
              <a:rPr lang="fr-FR" sz="2800" dirty="0" err="1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 err="1">
                <a:latin typeface="TwCenMT"/>
              </a:rPr>
              <a:t>Le</a:t>
            </a:r>
            <a:r>
              <a:rPr lang="fr-FR" sz="2800" dirty="0">
                <a:latin typeface="TwCenMT"/>
              </a:rPr>
              <a:t> roi l’</a:t>
            </a:r>
            <a:r>
              <a:rPr lang="fr-FR" sz="2800" dirty="0" err="1">
                <a:latin typeface="TwCenMT"/>
              </a:rPr>
              <a:t>amène</a:t>
            </a:r>
            <a:r>
              <a:rPr lang="fr-FR" sz="2800" dirty="0" err="1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 err="1">
                <a:latin typeface="TwCenMT"/>
              </a:rPr>
              <a:t>tous</a:t>
            </a:r>
            <a:r>
              <a:rPr lang="fr-FR" sz="2800" dirty="0">
                <a:latin typeface="TwCenMT"/>
              </a:rPr>
              <a:t> les jours</a:t>
            </a:r>
            <a:r>
              <a:rPr lang="fr-FR" sz="2800" dirty="0">
                <a:solidFill>
                  <a:srgbClr val="FF0000"/>
                </a:solidFill>
                <a:latin typeface="Wingdings" pitchFamily="2" charset="2"/>
              </a:rPr>
              <a:t> </a:t>
            </a:r>
            <a:r>
              <a:rPr lang="fr-FR" sz="2800" dirty="0">
                <a:latin typeface="TwCenMT"/>
              </a:rPr>
              <a:t>dans sa tour d’</a:t>
            </a:r>
            <a:r>
              <a:rPr lang="fr-FR" sz="2800" dirty="0" err="1">
                <a:latin typeface="TwCenMT"/>
              </a:rPr>
              <a:t>argent.</a:t>
            </a:r>
            <a:r>
              <a:rPr lang="fr-FR" sz="2800" dirty="0" err="1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 err="1">
                <a:latin typeface="TwCenMT"/>
              </a:rPr>
              <a:t>La</a:t>
            </a:r>
            <a:r>
              <a:rPr lang="fr-FR" sz="2800" dirty="0">
                <a:latin typeface="TwCenMT"/>
              </a:rPr>
              <a:t> reine a </a:t>
            </a:r>
            <a:r>
              <a:rPr lang="fr-FR" sz="2800" dirty="0" err="1">
                <a:latin typeface="TwCenMT"/>
              </a:rPr>
              <a:t>dit</a:t>
            </a:r>
            <a:r>
              <a:rPr lang="fr-FR" sz="2800" dirty="0" err="1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 err="1">
                <a:latin typeface="TwCenMT"/>
              </a:rPr>
              <a:t>que</a:t>
            </a:r>
            <a:r>
              <a:rPr lang="fr-FR" sz="2800" dirty="0">
                <a:latin typeface="TwCenMT"/>
              </a:rPr>
              <a:t> le magicien </a:t>
            </a:r>
            <a:r>
              <a:rPr lang="fr-FR" sz="2800" dirty="0" err="1">
                <a:latin typeface="TwCenMT"/>
              </a:rPr>
              <a:t>était</a:t>
            </a:r>
            <a:r>
              <a:rPr lang="fr-FR" sz="2800" dirty="0">
                <a:latin typeface="TwCenMT"/>
              </a:rPr>
              <a:t> habile :</a:t>
            </a:r>
            <a:r>
              <a:rPr lang="fr-FR" sz="2800" dirty="0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>
                <a:latin typeface="TwCenMT"/>
              </a:rPr>
              <a:t>il peut transformer,</a:t>
            </a:r>
            <a:r>
              <a:rPr lang="fr-FR" sz="2800" dirty="0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 err="1">
                <a:latin typeface="TwCenMT"/>
              </a:rPr>
              <a:t>réduire</a:t>
            </a:r>
            <a:r>
              <a:rPr lang="fr-FR" sz="2800" dirty="0">
                <a:latin typeface="TwCenMT"/>
              </a:rPr>
              <a:t> les </a:t>
            </a:r>
            <a:r>
              <a:rPr lang="fr-FR" sz="2800" dirty="0" err="1">
                <a:latin typeface="TwCenMT"/>
              </a:rPr>
              <a:t>géants</a:t>
            </a:r>
            <a:r>
              <a:rPr lang="fr-FR" sz="2800" dirty="0">
                <a:latin typeface="TwCenMT"/>
              </a:rPr>
              <a:t>,</a:t>
            </a:r>
            <a:r>
              <a:rPr lang="fr-FR" sz="2800" dirty="0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>
                <a:latin typeface="TwCenMT"/>
              </a:rPr>
              <a:t>faire rire ou </a:t>
            </a:r>
            <a:r>
              <a:rPr lang="fr-FR" sz="2800" dirty="0" err="1">
                <a:latin typeface="TwCenMT"/>
              </a:rPr>
              <a:t>pleurer.</a:t>
            </a:r>
            <a:r>
              <a:rPr lang="fr-FR" sz="2800" dirty="0" err="1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 err="1">
                <a:latin typeface="TwCenMT"/>
              </a:rPr>
              <a:t>Dans</a:t>
            </a:r>
            <a:r>
              <a:rPr lang="fr-FR" sz="2800" dirty="0">
                <a:latin typeface="TwCenMT"/>
              </a:rPr>
              <a:t> le </a:t>
            </a:r>
            <a:r>
              <a:rPr lang="fr-FR" sz="2800" dirty="0" err="1">
                <a:latin typeface="TwCenMT"/>
              </a:rPr>
              <a:t>château</a:t>
            </a:r>
            <a:r>
              <a:rPr lang="fr-FR" sz="2800" dirty="0">
                <a:latin typeface="TwCenMT"/>
              </a:rPr>
              <a:t>,</a:t>
            </a:r>
            <a:r>
              <a:rPr lang="fr-FR" sz="2800" dirty="0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>
                <a:latin typeface="TwCenMT"/>
              </a:rPr>
              <a:t>il aide les amis du </a:t>
            </a:r>
            <a:r>
              <a:rPr lang="fr-FR" sz="2800" dirty="0" err="1">
                <a:latin typeface="TwCenMT"/>
              </a:rPr>
              <a:t>roi</a:t>
            </a:r>
            <a:r>
              <a:rPr lang="fr-FR" sz="2800" dirty="0" err="1">
                <a:solidFill>
                  <a:srgbClr val="FF0000"/>
                </a:solidFill>
                <a:latin typeface="Wingdings" pitchFamily="2" charset="2"/>
              </a:rPr>
              <a:t></a:t>
            </a:r>
            <a:r>
              <a:rPr lang="fr-FR" sz="2800" dirty="0" err="1">
                <a:latin typeface="TwCenMT"/>
              </a:rPr>
              <a:t>et</a:t>
            </a:r>
            <a:r>
              <a:rPr lang="fr-FR" sz="2800" dirty="0">
                <a:latin typeface="TwCenMT"/>
              </a:rPr>
              <a:t> il transforme ses adversaires.</a:t>
            </a:r>
            <a:r>
              <a:rPr lang="fr-FR" sz="2800" dirty="0">
                <a:solidFill>
                  <a:srgbClr val="FF0000"/>
                </a:solidFill>
                <a:latin typeface="Wingdings" pitchFamily="2" charset="2"/>
              </a:rPr>
              <a:t> </a:t>
            </a:r>
            <a:endParaRPr lang="fr-FR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463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4F0275-7B3E-D14F-BC72-DFD64614A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073" name="Picture 1" descr="page16image35983840">
            <a:extLst>
              <a:ext uri="{FF2B5EF4-FFF2-40B4-BE49-F238E27FC236}">
                <a16:creationId xmlns:a16="http://schemas.microsoft.com/office/drawing/2014/main" id="{A873A2F3-CB99-1549-BA7B-C6B522C59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903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65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D04383-0754-B144-907F-1E96F1BE4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definition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B67BF7-979B-CC43-872F-A607EB3A5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QU’EST CE QUE LA FLUENCE ? </a:t>
            </a:r>
          </a:p>
          <a:p>
            <a:r>
              <a:rPr lang="fr-FR" dirty="0"/>
              <a:t>« </a:t>
            </a:r>
            <a:r>
              <a:rPr lang="fr-FR" i="1" dirty="0"/>
              <a:t>une lecture </a:t>
            </a:r>
            <a:r>
              <a:rPr lang="fr-FR" i="1" dirty="0" err="1"/>
              <a:t>précise</a:t>
            </a:r>
            <a:r>
              <a:rPr lang="fr-FR" i="1" dirty="0"/>
              <a:t>, assez rapide, </a:t>
            </a:r>
            <a:r>
              <a:rPr lang="fr-FR" i="1" dirty="0" err="1"/>
              <a:t>réalisée</a:t>
            </a:r>
            <a:r>
              <a:rPr lang="fr-FR" i="1" dirty="0"/>
              <a:t> sans effort et avec une prosodie </a:t>
            </a:r>
            <a:r>
              <a:rPr lang="fr-FR" i="1" dirty="0" err="1"/>
              <a:t>adaptée</a:t>
            </a:r>
            <a:r>
              <a:rPr lang="fr-FR" i="1" dirty="0"/>
              <a:t> qui permet de centrer son attention sur la </a:t>
            </a:r>
            <a:r>
              <a:rPr lang="fr-FR" i="1" dirty="0" err="1"/>
              <a:t>compréhension</a:t>
            </a:r>
            <a:r>
              <a:rPr lang="fr-FR" dirty="0"/>
              <a:t>». </a:t>
            </a:r>
          </a:p>
          <a:p>
            <a:r>
              <a:rPr lang="fr-FR" dirty="0"/>
              <a:t>Selon </a:t>
            </a:r>
            <a:r>
              <a:rPr lang="fr-FR" dirty="0" err="1"/>
              <a:t>Jean-Émile</a:t>
            </a:r>
            <a:r>
              <a:rPr lang="fr-FR" dirty="0"/>
              <a:t> Gombert : </a:t>
            </a:r>
          </a:p>
          <a:p>
            <a:r>
              <a:rPr lang="fr-FR" dirty="0"/>
              <a:t>«Tant que la lecture n’est pas automatique, le lecteur a le plus grand mal à comprendre ce qu'il lit. En effet, tant qu’elles ne sont pas </a:t>
            </a:r>
            <a:r>
              <a:rPr lang="fr-FR" dirty="0" err="1"/>
              <a:t>automatisées</a:t>
            </a:r>
            <a:r>
              <a:rPr lang="fr-FR" dirty="0"/>
              <a:t>, la lecture et l’</a:t>
            </a:r>
            <a:r>
              <a:rPr lang="fr-FR" dirty="0" err="1"/>
              <a:t>écriture</a:t>
            </a:r>
            <a:r>
              <a:rPr lang="fr-FR" dirty="0"/>
              <a:t> sont lentes, fatigantes, et surtout, les </a:t>
            </a:r>
            <a:r>
              <a:rPr lang="fr-FR" dirty="0" err="1"/>
              <a:t>mécanismes</a:t>
            </a:r>
            <a:r>
              <a:rPr lang="fr-FR" dirty="0"/>
              <a:t> </a:t>
            </a:r>
            <a:r>
              <a:rPr lang="fr-FR" dirty="0" err="1"/>
              <a:t>élémentaires</a:t>
            </a:r>
            <a:r>
              <a:rPr lang="fr-FR" dirty="0"/>
              <a:t> captent toute l’attention qui n’est donc pas disponible pour la gestion des </a:t>
            </a:r>
            <a:r>
              <a:rPr lang="fr-FR" dirty="0" err="1"/>
              <a:t>idées</a:t>
            </a:r>
            <a:r>
              <a:rPr lang="fr-FR" dirty="0"/>
              <a:t> en lecture ou en production </a:t>
            </a:r>
            <a:r>
              <a:rPr lang="fr-FR" dirty="0" err="1"/>
              <a:t>écrite</a:t>
            </a:r>
            <a:r>
              <a:rPr lang="fr-FR" dirty="0"/>
              <a:t>.»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106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4694DA0-7E7A-D540-9EDA-277747EDDD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71850" y="0"/>
            <a:ext cx="12463849" cy="6091881"/>
          </a:xfrm>
        </p:spPr>
      </p:pic>
    </p:spTree>
    <p:extLst>
      <p:ext uri="{BB962C8B-B14F-4D97-AF65-F5344CB8AC3E}">
        <p14:creationId xmlns:p14="http://schemas.microsoft.com/office/powerpoint/2010/main" val="250232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5454383-C862-6C46-A9BC-6AEACE5C05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030097"/>
          </a:xfrm>
        </p:spPr>
      </p:pic>
    </p:spTree>
    <p:extLst>
      <p:ext uri="{BB962C8B-B14F-4D97-AF65-F5344CB8AC3E}">
        <p14:creationId xmlns:p14="http://schemas.microsoft.com/office/powerpoint/2010/main" val="1498028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4392975-B81E-0343-91A7-A84E0A4D0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07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22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503525-8B6D-0F4B-95AB-DD78C7AF1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/>
              <a:t>Mise  EN PLACE DES SÉANCES DE « FLUENCE »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7E4BC6-4238-8341-AD7A-5E47BFE67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Expliciter les erreurs :</a:t>
            </a:r>
            <a:br>
              <a:rPr lang="fr-FR" dirty="0"/>
            </a:br>
            <a:r>
              <a:rPr lang="fr-FR" dirty="0"/>
              <a:t>- Revenir avec l’</a:t>
            </a:r>
            <a:r>
              <a:rPr lang="fr-FR" dirty="0" err="1"/>
              <a:t>élève</a:t>
            </a:r>
            <a:r>
              <a:rPr lang="fr-FR" dirty="0"/>
              <a:t> sur les mots qui lui ont posé </a:t>
            </a:r>
            <a:r>
              <a:rPr lang="fr-FR" dirty="0" err="1"/>
              <a:t>problème</a:t>
            </a:r>
            <a:r>
              <a:rPr lang="fr-FR" dirty="0"/>
              <a:t>, lexique et CGP complexes </a:t>
            </a:r>
          </a:p>
          <a:p>
            <a:r>
              <a:rPr lang="fr-FR" dirty="0"/>
              <a:t>- Quand la lecture est suffisamment fluente (80 mots par minute), demander à l’</a:t>
            </a:r>
            <a:r>
              <a:rPr lang="fr-FR" dirty="0" err="1"/>
              <a:t>élève</a:t>
            </a:r>
            <a:r>
              <a:rPr lang="fr-FR" dirty="0"/>
              <a:t> de tenir compte des points et des virgules et d’essayer de mettre l’intonation, </a:t>
            </a:r>
          </a:p>
          <a:p>
            <a:r>
              <a:rPr lang="fr-FR" dirty="0"/>
              <a:t>- Expliciter le regroupement syntaxique. (groupes syntaxiques, groupes de souffle..)</a:t>
            </a:r>
          </a:p>
          <a:p>
            <a:r>
              <a:rPr lang="fr-FR" dirty="0"/>
              <a:t>Observer les </a:t>
            </a:r>
            <a:r>
              <a:rPr lang="fr-FR" dirty="0" err="1"/>
              <a:t>progrès</a:t>
            </a:r>
            <a:r>
              <a:rPr lang="fr-FR" dirty="0"/>
              <a:t> : </a:t>
            </a:r>
          </a:p>
          <a:p>
            <a:r>
              <a:rPr lang="fr-FR" dirty="0"/>
              <a:t>- L’observation des scores va permettre à l’</a:t>
            </a:r>
            <a:r>
              <a:rPr lang="fr-FR" dirty="0" err="1"/>
              <a:t>élève</a:t>
            </a:r>
            <a:r>
              <a:rPr lang="fr-FR" dirty="0"/>
              <a:t> de prendre conscience de ses </a:t>
            </a:r>
            <a:r>
              <a:rPr lang="fr-FR" dirty="0" err="1"/>
              <a:t>progrès</a:t>
            </a:r>
            <a:r>
              <a:rPr lang="fr-FR" dirty="0"/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263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E8C20E-B0D1-914B-A808-69EB55A54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La fréquence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BA5073-AB81-E942-BBD2-228C030A2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FA5BCB5-5F0B-4D40-9246-B49F8F136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1" y="1786657"/>
            <a:ext cx="11836399" cy="39087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lecture continue doit faire l’objet d’un enseignement </a:t>
            </a:r>
            <a:r>
              <a:rPr kumimoji="0" lang="fr-FR" altLang="fr-FR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spécifique</a:t>
            </a:r>
            <a:b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 séances rapprochées sont recommandées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MT"/>
              </a:rPr>
              <a:t>:</a:t>
            </a:r>
            <a:b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MT"/>
              </a:rPr>
            </a:b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MT"/>
              </a:rPr>
              <a:t>- 3 séances d’environ 30 minutes par semaine,</a:t>
            </a:r>
            <a:b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MT"/>
              </a:rPr>
            </a:b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MT"/>
              </a:rPr>
              <a:t>- le même texte est travaillé sur 3 à 4 séances à raison de 3 lectures par séance. 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 plus opposer la lecture silencieuse et la lecture à voix haute mais les associer car ils visent des objectifs complémentaires : 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La lecture silencieuse vise avant tout la compréhension, 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La lecture à voix haute permet de travailler l’expression et la communication, montre aussi la compréhension. 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LIRE TOUT LE TEMPS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page11image46204992">
            <a:extLst>
              <a:ext uri="{FF2B5EF4-FFF2-40B4-BE49-F238E27FC236}">
                <a16:creationId xmlns:a16="http://schemas.microsoft.com/office/drawing/2014/main" id="{F5322853-A821-FA4F-9C21-9B5B92C86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982663"/>
            <a:ext cx="2540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03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8AA1C4-2715-294B-924D-B06BED080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Préparer la séance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D670D5-8863-9E46-A5D5-44F723374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365737"/>
          </a:xfrm>
        </p:spPr>
        <p:txBody>
          <a:bodyPr>
            <a:normAutofit/>
          </a:bodyPr>
          <a:lstStyle/>
          <a:p>
            <a:r>
              <a:rPr lang="fr-FR" sz="2800" b="1" dirty="0"/>
              <a:t>Avant la lecture </a:t>
            </a:r>
            <a:r>
              <a:rPr lang="fr-FR" sz="2800" dirty="0"/>
              <a:t>:</a:t>
            </a:r>
            <a:br>
              <a:rPr lang="fr-FR" sz="2800" dirty="0"/>
            </a:br>
            <a:r>
              <a:rPr lang="fr-FR" sz="2800" dirty="0"/>
              <a:t>Préparer la lecture : expliquer le lexique inconnu, comprendre le texte, s’entrainer .Apprendre à repérer un groupe de mots : segmentation du texte </a:t>
            </a:r>
          </a:p>
          <a:p>
            <a:r>
              <a:rPr lang="fr-FR" sz="2800" dirty="0"/>
              <a:t>Apprendre à utiliser la ponctuation. S’</a:t>
            </a:r>
            <a:r>
              <a:rPr lang="fr-FR" sz="2800" dirty="0" err="1"/>
              <a:t>entraîner</a:t>
            </a:r>
            <a:r>
              <a:rPr lang="fr-FR" sz="2800" dirty="0"/>
              <a:t> à l’articulation (liste de mots...) Apprendre à faire les liaisons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76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EEBE7-F58D-A34F-AE3F-283776473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DES OUTILS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EAB345-825A-E949-8F2A-7B365BB71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- Textes de lecture </a:t>
            </a:r>
            <a:r>
              <a:rPr lang="fr-FR" dirty="0" err="1"/>
              <a:t>Vélociraptor</a:t>
            </a:r>
            <a:r>
              <a:rPr lang="fr-FR" dirty="0"/>
              <a:t> CE et CM </a:t>
            </a:r>
          </a:p>
          <a:p>
            <a:r>
              <a:rPr lang="fr-FR" dirty="0"/>
              <a:t>https://</a:t>
            </a:r>
            <a:r>
              <a:rPr lang="fr-FR" dirty="0" err="1"/>
              <a:t>www.ac-paris.fr</a:t>
            </a:r>
            <a:r>
              <a:rPr lang="fr-FR" dirty="0"/>
              <a:t>/</a:t>
            </a:r>
            <a:r>
              <a:rPr lang="fr-FR" dirty="0" err="1"/>
              <a:t>serail</a:t>
            </a:r>
            <a:r>
              <a:rPr lang="fr-FR" dirty="0"/>
              <a:t>/</a:t>
            </a:r>
            <a:r>
              <a:rPr lang="fr-FR" dirty="0" err="1"/>
              <a:t>jcms</a:t>
            </a:r>
            <a:r>
              <a:rPr lang="fr-FR" dirty="0"/>
              <a:t>/s1_1950879/en/travailler-la-</a:t>
            </a:r>
            <a:r>
              <a:rPr lang="fr-FR" dirty="0" err="1"/>
              <a:t>fluidite</a:t>
            </a:r>
            <a:r>
              <a:rPr lang="fr-FR" dirty="0"/>
              <a:t>-de- lecture-la-fluence </a:t>
            </a:r>
          </a:p>
          <a:p>
            <a:r>
              <a:rPr lang="fr-FR" dirty="0"/>
              <a:t>- Fluence (</a:t>
            </a:r>
            <a:r>
              <a:rPr lang="fr-FR" dirty="0" err="1"/>
              <a:t>édition</a:t>
            </a:r>
            <a:r>
              <a:rPr lang="fr-FR" dirty="0"/>
              <a:t> La Cigale)</a:t>
            </a:r>
            <a:br>
              <a:rPr lang="fr-FR" dirty="0"/>
            </a:br>
            <a:r>
              <a:rPr lang="fr-FR" dirty="0"/>
              <a:t>- Les listes infernales (listes de mots pour s’</a:t>
            </a:r>
            <a:r>
              <a:rPr lang="fr-FR" dirty="0" err="1"/>
              <a:t>entraîner</a:t>
            </a:r>
            <a:r>
              <a:rPr lang="fr-FR" dirty="0"/>
              <a:t> à l’articulation) </a:t>
            </a:r>
          </a:p>
          <a:p>
            <a:r>
              <a:rPr lang="fr-FR" dirty="0"/>
              <a:t>https://mamaitressedecm1.fr/</a:t>
            </a:r>
            <a:r>
              <a:rPr lang="fr-FR" dirty="0" err="1"/>
              <a:t>wp</a:t>
            </a:r>
            <a:r>
              <a:rPr lang="fr-FR" dirty="0"/>
              <a:t>-content/</a:t>
            </a:r>
            <a:r>
              <a:rPr lang="fr-FR" dirty="0" err="1"/>
              <a:t>uploads</a:t>
            </a:r>
            <a:r>
              <a:rPr lang="fr-FR" dirty="0"/>
              <a:t>/2016/08/</a:t>
            </a:r>
            <a:r>
              <a:rPr lang="fr-FR" dirty="0" err="1"/>
              <a:t>Leslistesinfernales.pdf</a:t>
            </a:r>
            <a:r>
              <a:rPr lang="fr-FR" dirty="0"/>
              <a:t> - Lire par groupe de sens : http://</a:t>
            </a:r>
            <a:r>
              <a:rPr lang="fr-FR" dirty="0" err="1"/>
              <a:t>sylvain.obholtz.free.fr</a:t>
            </a:r>
            <a:r>
              <a:rPr lang="fr-FR" dirty="0"/>
              <a:t>/crbst_235_m.html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686975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434</TotalTime>
  <Words>599</Words>
  <Application>Microsoft Macintosh PowerPoint</Application>
  <PresentationFormat>Grand écran</PresentationFormat>
  <Paragraphs>31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ArialMT</vt:lpstr>
      <vt:lpstr>Gill Sans MT</vt:lpstr>
      <vt:lpstr>TwCenMT</vt:lpstr>
      <vt:lpstr>Wingdings</vt:lpstr>
      <vt:lpstr>Galerie</vt:lpstr>
      <vt:lpstr>Enseigner la fluence au c3</vt:lpstr>
      <vt:lpstr>definition</vt:lpstr>
      <vt:lpstr>Présentation PowerPoint</vt:lpstr>
      <vt:lpstr>Présentation PowerPoint</vt:lpstr>
      <vt:lpstr>Présentation PowerPoint</vt:lpstr>
      <vt:lpstr>Mise  EN PLACE DES SÉANCES DE « FLUENCE »  </vt:lpstr>
      <vt:lpstr>La fréquence </vt:lpstr>
      <vt:lpstr>Préparer la séance </vt:lpstr>
      <vt:lpstr>DES OUTILS  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Enseigner la fluence au c3</dc:title>
  <dc:creator>Microsoft Office User</dc:creator>
  <cp:lastModifiedBy>Microsoft Office User</cp:lastModifiedBy>
  <cp:revision>5</cp:revision>
  <dcterms:created xsi:type="dcterms:W3CDTF">2021-11-18T19:17:35Z</dcterms:created>
  <dcterms:modified xsi:type="dcterms:W3CDTF">2022-06-17T20:24:05Z</dcterms:modified>
</cp:coreProperties>
</file>