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9" r:id="rId1"/>
  </p:sldMasterIdLst>
  <p:sldIdLst>
    <p:sldId id="256" r:id="rId2"/>
    <p:sldId id="261" r:id="rId3"/>
    <p:sldId id="260" r:id="rId4"/>
    <p:sldId id="264" r:id="rId5"/>
    <p:sldId id="268" r:id="rId6"/>
    <p:sldId id="263" r:id="rId7"/>
    <p:sldId id="265" r:id="rId8"/>
    <p:sldId id="266" r:id="rId9"/>
    <p:sldId id="26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8"/>
    <p:restoredTop sz="95952"/>
  </p:normalViewPr>
  <p:slideViewPr>
    <p:cSldViewPr snapToGrid="0" snapToObjects="1">
      <p:cViewPr varScale="1">
        <p:scale>
          <a:sx n="60" d="100"/>
          <a:sy n="60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1T09:40:53.888" idx="1">
    <p:pos x="10" y="10"/>
    <p:text>Utilisation d'outils en classe (mots de la même familles , familles de mots, fleur lexicale, dictionnaire etc...</p:text>
    <p:extLst>
      <p:ext uri="{C676402C-5697-4E1C-873F-D02D1690AC5C}">
        <p15:threadingInfo xmlns:p15="http://schemas.microsoft.com/office/powerpoint/2012/main" timeZoneBias="6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1T09:41:45.644" idx="2">
    <p:pos x="10" y="10"/>
    <p:text/>
    <p:extLst>
      <p:ext uri="{C676402C-5697-4E1C-873F-D02D1690AC5C}">
        <p15:threadingInfo xmlns:p15="http://schemas.microsoft.com/office/powerpoint/2012/main" timeZoneBias="600"/>
      </p:ext>
    </p:extLst>
  </p:cm>
  <p:cm authorId="1" dt="2021-12-01T09:42:15.015" idx="3">
    <p:pos x="146" y="146"/>
    <p:text>Je me réfère à ma culture littéraire, déductions, scénarios, </p:text>
    <p:extLst>
      <p:ext uri="{C676402C-5697-4E1C-873F-D02D1690AC5C}">
        <p15:threadingInfo xmlns:p15="http://schemas.microsoft.com/office/powerpoint/2012/main" timeZoneBias="6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1T09:42:56.404" idx="4">
    <p:pos x="10" y="10"/>
    <p:text>Paraphrase, carte mentale, chemin de l'histoire, dessin, représentation, narramus,</p:text>
    <p:extLst>
      <p:ext uri="{C676402C-5697-4E1C-873F-D02D1690AC5C}">
        <p15:threadingInfo xmlns:p15="http://schemas.microsoft.com/office/powerpoint/2012/main" timeZoneBias="600"/>
      </p:ext>
    </p:extLst>
  </p:cm>
  <p:cm authorId="1" dt="2021-12-01T09:44:41.879" idx="5">
    <p:pos x="146" y="146"/>
    <p:text>2- Pratique guidée)
 Maître et élèvescoopèrentàl’appropriationde la stratégie (discussion et le débat – verbalisation, discussion et argumentation)
 Dispositif scollaboratifs
 Formalisation de la stratégie apprise
</p:text>
    <p:extLst>
      <p:ext uri="{C676402C-5697-4E1C-873F-D02D1690AC5C}">
        <p15:threadingInfo xmlns:p15="http://schemas.microsoft.com/office/powerpoint/2012/main" timeZoneBias="6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1T09:49:36.236" idx="6">
    <p:pos x="10" y="10"/>
    <p:text>Guidage de l'enseignant</p:text>
    <p:extLst>
      <p:ext uri="{C676402C-5697-4E1C-873F-D02D1690AC5C}">
        <p15:threadingInfo xmlns:p15="http://schemas.microsoft.com/office/powerpoint/2012/main" timeZoneBias="6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743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714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772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4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8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0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7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5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25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7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4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373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66B79-AE54-5D40-91EB-08D037D28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MÉTHODOLOGIES APPRENDRE À COMPRENDRE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642CC7-1CBF-914E-B1B2-E3CCBA4A0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err="1"/>
              <a:t>Cir</a:t>
            </a:r>
            <a:r>
              <a:rPr lang="fr-FR" sz="3200" dirty="0"/>
              <a:t> 9  CPC GV </a:t>
            </a:r>
          </a:p>
          <a:p>
            <a:pPr algn="ctr"/>
            <a:r>
              <a:rPr lang="fr-FR" sz="3200" dirty="0"/>
              <a:t>NOVEMBRE  DÉCEMBRE 2021</a:t>
            </a:r>
          </a:p>
        </p:txBody>
      </p:sp>
    </p:spTree>
    <p:extLst>
      <p:ext uri="{BB962C8B-B14F-4D97-AF65-F5344CB8AC3E}">
        <p14:creationId xmlns:p14="http://schemas.microsoft.com/office/powerpoint/2010/main" val="2573986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BFD75-F105-154B-968F-441D3C26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fr-FR" dirty="0"/>
            </a:br>
            <a:r>
              <a:rPr lang="fr-FR" sz="3200" dirty="0">
                <a:solidFill>
                  <a:schemeClr val="bg1"/>
                </a:solidFill>
              </a:rPr>
              <a:t>Ressources : métacognition , remédiation, apprendre et comprendre 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40F699-6B75-924A-A033-DEC362C8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1268185" cy="449382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La construction du sens : une approche </a:t>
            </a:r>
            <a:r>
              <a:rPr lang="fr-FR" dirty="0" err="1"/>
              <a:t>socio-cognitive</a:t>
            </a:r>
            <a:r>
              <a:rPr lang="fr-FR" dirty="0"/>
              <a:t> de la </a:t>
            </a:r>
            <a:r>
              <a:rPr lang="fr-FR" dirty="0" err="1"/>
              <a:t>médiation</a:t>
            </a:r>
            <a:r>
              <a:rPr lang="fr-FR" dirty="0"/>
              <a:t>, </a:t>
            </a:r>
            <a:r>
              <a:rPr lang="fr-FR" b="1" dirty="0" err="1"/>
              <a:t>Britt</a:t>
            </a:r>
            <a:r>
              <a:rPr lang="fr-FR" b="1" dirty="0"/>
              <a:t>-Mari Barth </a:t>
            </a:r>
            <a:endParaRPr lang="fr-FR" dirty="0"/>
          </a:p>
          <a:p>
            <a:r>
              <a:rPr lang="fr-FR" dirty="0"/>
              <a:t>La </a:t>
            </a:r>
            <a:r>
              <a:rPr lang="fr-FR" dirty="0" err="1"/>
              <a:t>métacognition</a:t>
            </a:r>
            <a:r>
              <a:rPr lang="fr-FR" dirty="0"/>
              <a:t> : de sa </a:t>
            </a:r>
            <a:r>
              <a:rPr lang="fr-FR" dirty="0" err="1"/>
              <a:t>définition</a:t>
            </a:r>
            <a:r>
              <a:rPr lang="fr-FR" dirty="0"/>
              <a:t> par la psychologie à sa mise en œuvre à l’</a:t>
            </a:r>
            <a:r>
              <a:rPr lang="fr-FR" dirty="0" err="1"/>
              <a:t>école</a:t>
            </a:r>
            <a:r>
              <a:rPr lang="fr-FR" dirty="0"/>
              <a:t>, </a:t>
            </a:r>
            <a:r>
              <a:rPr lang="fr-FR" b="1" dirty="0"/>
              <a:t>Anne-Marie </a:t>
            </a:r>
            <a:r>
              <a:rPr lang="fr-FR" b="1" dirty="0" err="1"/>
              <a:t>Doly</a:t>
            </a:r>
            <a:r>
              <a:rPr lang="fr-FR" b="1" dirty="0"/>
              <a:t> </a:t>
            </a:r>
            <a:endParaRPr lang="fr-FR" dirty="0"/>
          </a:p>
          <a:p>
            <a:r>
              <a:rPr lang="fr-FR" dirty="0"/>
              <a:t>Aider à apprendre : </a:t>
            </a:r>
            <a:r>
              <a:rPr lang="fr-FR" dirty="0" err="1"/>
              <a:t>métacognition</a:t>
            </a:r>
            <a:r>
              <a:rPr lang="fr-FR" dirty="0"/>
              <a:t> et explicitation, </a:t>
            </a:r>
            <a:r>
              <a:rPr lang="fr-FR" b="1" dirty="0"/>
              <a:t>Armelle Balas-Chanel </a:t>
            </a:r>
            <a:endParaRPr lang="fr-FR" dirty="0"/>
          </a:p>
          <a:p>
            <a:r>
              <a:rPr lang="fr-FR" dirty="0"/>
              <a:t>La </a:t>
            </a:r>
            <a:r>
              <a:rPr lang="fr-FR" dirty="0" err="1"/>
              <a:t>métacognition</a:t>
            </a:r>
            <a:r>
              <a:rPr lang="fr-FR" dirty="0"/>
              <a:t> dans les apprentissages : l’exemple de la </a:t>
            </a:r>
            <a:r>
              <a:rPr lang="fr-FR" dirty="0" err="1"/>
              <a:t>compréhension</a:t>
            </a:r>
            <a:r>
              <a:rPr lang="fr-FR" dirty="0"/>
              <a:t> des consignes, </a:t>
            </a:r>
            <a:r>
              <a:rPr lang="fr-FR" b="1" dirty="0"/>
              <a:t>Jean-Michel </a:t>
            </a:r>
            <a:r>
              <a:rPr lang="fr-FR" b="1" dirty="0" err="1"/>
              <a:t>Zakhartchouk</a:t>
            </a:r>
            <a:r>
              <a:rPr lang="fr-FR" b="1" dirty="0"/>
              <a:t> </a:t>
            </a:r>
            <a:endParaRPr lang="fr-FR" dirty="0"/>
          </a:p>
          <a:p>
            <a:r>
              <a:rPr lang="fr-FR" dirty="0"/>
              <a:t>Quel fondement pour l’aide </a:t>
            </a:r>
            <a:r>
              <a:rPr lang="fr-FR" dirty="0" err="1"/>
              <a:t>spécialisée</a:t>
            </a:r>
            <a:r>
              <a:rPr lang="fr-FR" dirty="0"/>
              <a:t>« </a:t>
            </a:r>
            <a:r>
              <a:rPr lang="fr-FR" dirty="0" err="1"/>
              <a:t>psychopédagogique</a:t>
            </a:r>
            <a:r>
              <a:rPr lang="fr-FR" dirty="0"/>
              <a:t> » aux </a:t>
            </a:r>
            <a:r>
              <a:rPr lang="fr-FR" dirty="0" err="1"/>
              <a:t>élèves</a:t>
            </a:r>
            <a:r>
              <a:rPr lang="fr-FR" dirty="0"/>
              <a:t> en </a:t>
            </a:r>
            <a:r>
              <a:rPr lang="fr-FR" dirty="0" err="1"/>
              <a:t>difficulte</a:t>
            </a:r>
            <a:r>
              <a:rPr lang="fr-FR" dirty="0"/>
              <a:t>́ ?, </a:t>
            </a:r>
            <a:r>
              <a:rPr lang="fr-FR" b="1" dirty="0"/>
              <a:t>Philippe Cormier  </a:t>
            </a:r>
            <a:endParaRPr lang="fr-FR" dirty="0"/>
          </a:p>
          <a:p>
            <a:r>
              <a:rPr lang="fr-FR" dirty="0"/>
              <a:t>Apprendre à comprendre : pas de </a:t>
            </a:r>
            <a:r>
              <a:rPr lang="fr-FR" dirty="0" err="1"/>
              <a:t>métacognitionsans</a:t>
            </a:r>
            <a:r>
              <a:rPr lang="fr-FR" dirty="0"/>
              <a:t> cognition, </a:t>
            </a:r>
            <a:r>
              <a:rPr lang="fr-FR" b="1" dirty="0"/>
              <a:t>Sylvie </a:t>
            </a:r>
            <a:r>
              <a:rPr lang="fr-FR" b="1" dirty="0" err="1"/>
              <a:t>Cèbe</a:t>
            </a:r>
            <a:r>
              <a:rPr lang="fr-FR" b="1" dirty="0"/>
              <a:t>  </a:t>
            </a:r>
            <a:endParaRPr lang="fr-FR" dirty="0"/>
          </a:p>
          <a:p>
            <a:r>
              <a:rPr lang="fr-FR" dirty="0"/>
              <a:t>La </a:t>
            </a:r>
            <a:r>
              <a:rPr lang="fr-FR" dirty="0" err="1"/>
              <a:t>réflexion</a:t>
            </a:r>
            <a:r>
              <a:rPr lang="fr-FR" dirty="0"/>
              <a:t> sur l’action est-elle une </a:t>
            </a:r>
            <a:r>
              <a:rPr lang="fr-FR" dirty="0" err="1"/>
              <a:t>activite</a:t>
            </a:r>
            <a:r>
              <a:rPr lang="fr-FR" dirty="0"/>
              <a:t>́ </a:t>
            </a:r>
            <a:r>
              <a:rPr lang="fr-FR" dirty="0" err="1"/>
              <a:t>métacognitive</a:t>
            </a:r>
            <a:r>
              <a:rPr lang="fr-FR" dirty="0"/>
              <a:t> ?, </a:t>
            </a:r>
            <a:r>
              <a:rPr lang="fr-FR" b="1" dirty="0" err="1"/>
              <a:t>Marie-Thérèse</a:t>
            </a:r>
            <a:r>
              <a:rPr lang="fr-FR" b="1" dirty="0"/>
              <a:t> </a:t>
            </a:r>
            <a:r>
              <a:rPr lang="fr-FR" b="1" dirty="0" err="1"/>
              <a:t>Zerbato-Poudou</a:t>
            </a:r>
            <a:r>
              <a:rPr lang="fr-FR" b="1" dirty="0"/>
              <a:t> </a:t>
            </a:r>
          </a:p>
          <a:p>
            <a:r>
              <a:rPr lang="fr-FR" dirty="0"/>
              <a:t>La conceptualisation se fait par domaines, </a:t>
            </a:r>
            <a:r>
              <a:rPr lang="fr-FR" dirty="0" err="1"/>
              <a:t>commentla</a:t>
            </a:r>
            <a:r>
              <a:rPr lang="fr-FR" dirty="0"/>
              <a:t> favoriser ?, </a:t>
            </a:r>
            <a:r>
              <a:rPr lang="fr-FR" b="1" dirty="0" err="1"/>
              <a:t>Rémi</a:t>
            </a:r>
            <a:r>
              <a:rPr lang="fr-FR" b="1" dirty="0"/>
              <a:t> </a:t>
            </a:r>
            <a:r>
              <a:rPr lang="fr-FR" b="1" dirty="0" err="1"/>
              <a:t>Brissiaud</a:t>
            </a:r>
            <a:r>
              <a:rPr lang="fr-FR" b="1" dirty="0"/>
              <a:t> </a:t>
            </a:r>
            <a:endParaRPr lang="fr-FR" dirty="0"/>
          </a:p>
          <a:p>
            <a:r>
              <a:rPr lang="fr-FR" dirty="0"/>
              <a:t>Apprendre, comprendre la lecture et les « </a:t>
            </a:r>
            <a:r>
              <a:rPr lang="fr-FR" dirty="0" err="1"/>
              <a:t>chosesde</a:t>
            </a:r>
            <a:r>
              <a:rPr lang="fr-FR" dirty="0"/>
              <a:t> l’</a:t>
            </a:r>
            <a:r>
              <a:rPr lang="fr-FR" dirty="0" err="1"/>
              <a:t>école</a:t>
            </a:r>
            <a:r>
              <a:rPr lang="fr-FR" dirty="0"/>
              <a:t> », </a:t>
            </a:r>
            <a:r>
              <a:rPr lang="fr-FR" b="1" dirty="0" err="1"/>
              <a:t>Gérard</a:t>
            </a:r>
            <a:r>
              <a:rPr lang="fr-FR" b="1" dirty="0"/>
              <a:t> Chauveau </a:t>
            </a:r>
            <a:endParaRPr lang="fr-FR" dirty="0"/>
          </a:p>
          <a:p>
            <a:r>
              <a:rPr lang="fr-FR" dirty="0"/>
              <a:t>Aides et </a:t>
            </a:r>
            <a:r>
              <a:rPr lang="fr-FR" dirty="0" err="1"/>
              <a:t>remédiations</a:t>
            </a:r>
            <a:r>
              <a:rPr lang="fr-FR" dirty="0"/>
              <a:t> aux </a:t>
            </a:r>
            <a:r>
              <a:rPr lang="fr-FR" dirty="0" err="1"/>
              <a:t>difficultés</a:t>
            </a:r>
            <a:r>
              <a:rPr lang="fr-FR" dirty="0"/>
              <a:t> de </a:t>
            </a:r>
            <a:r>
              <a:rPr lang="fr-FR" dirty="0" err="1"/>
              <a:t>compréhension</a:t>
            </a:r>
            <a:r>
              <a:rPr lang="fr-FR" dirty="0"/>
              <a:t> de textes, </a:t>
            </a:r>
            <a:r>
              <a:rPr lang="fr-FR" b="1" dirty="0"/>
              <a:t>Frank Jamet, Denis Legros et Emmanuelle </a:t>
            </a:r>
            <a:r>
              <a:rPr lang="fr-FR" b="1" dirty="0" err="1"/>
              <a:t>Maître</a:t>
            </a:r>
            <a:r>
              <a:rPr lang="fr-FR" b="1" dirty="0"/>
              <a:t> de Pembroke </a:t>
            </a:r>
          </a:p>
          <a:p>
            <a:r>
              <a:rPr lang="fr-FR" dirty="0" err="1"/>
              <a:t>Références</a:t>
            </a:r>
            <a:r>
              <a:rPr lang="fr-FR" dirty="0"/>
              <a:t> bibliographiques : </a:t>
            </a:r>
          </a:p>
          <a:p>
            <a:r>
              <a:rPr lang="fr-FR" dirty="0"/>
              <a:t>• CÈBE, GOIGOUX, PEREZ-BACQUÉ, RAGUIDEAU, </a:t>
            </a:r>
            <a:r>
              <a:rPr lang="fr-FR" dirty="0" err="1"/>
              <a:t>Lector</a:t>
            </a:r>
            <a:r>
              <a:rPr lang="fr-FR" dirty="0"/>
              <a:t> &amp; </a:t>
            </a:r>
            <a:r>
              <a:rPr lang="fr-FR" dirty="0" err="1"/>
              <a:t>Lectrix</a:t>
            </a:r>
            <a:r>
              <a:rPr lang="fr-FR" dirty="0"/>
              <a:t> – Apprendre à comprendre les textes - </a:t>
            </a:r>
            <a:r>
              <a:rPr lang="fr-FR" dirty="0" err="1"/>
              <a:t>Collège</a:t>
            </a:r>
            <a:r>
              <a:rPr lang="fr-FR" dirty="0"/>
              <a:t>, Retz </a:t>
            </a:r>
          </a:p>
          <a:p>
            <a:r>
              <a:rPr lang="fr-FR" dirty="0"/>
              <a:t>• LIMA, BIANCO, GUÉRIN, NANOT, REALE-BRUYAT, 11 </a:t>
            </a:r>
            <a:r>
              <a:rPr lang="fr-FR" dirty="0" err="1"/>
              <a:t>stratégies</a:t>
            </a:r>
            <a:r>
              <a:rPr lang="fr-FR" dirty="0"/>
              <a:t> pour comprendre des textes narratifs, Hatier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232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4F88F-5D1A-0E4D-B1F1-FCEE3FDC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OBJECTIF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53AC21-266F-6940-B877-68A78B4F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dirty="0"/>
              <a:t> Travailler la </a:t>
            </a:r>
            <a:r>
              <a:rPr lang="fr-FR" sz="2800" dirty="0" err="1"/>
              <a:t>compréhension</a:t>
            </a:r>
            <a:r>
              <a:rPr lang="fr-FR" sz="2800" dirty="0"/>
              <a:t> en lecture avec les </a:t>
            </a:r>
            <a:r>
              <a:rPr lang="fr-FR" sz="2800" dirty="0" err="1"/>
              <a:t>élèves</a:t>
            </a:r>
            <a:r>
              <a:rPr lang="fr-FR" sz="2800" dirty="0"/>
              <a:t> en groupes de besoins  : quelles </a:t>
            </a:r>
            <a:r>
              <a:rPr lang="fr-FR" sz="2800" dirty="0" err="1"/>
              <a:t>stratégies</a:t>
            </a:r>
            <a:r>
              <a:rPr lang="fr-FR" sz="2800" dirty="0"/>
              <a:t> mettre en œuvre pour bien comprendre un texte ? Expliciter les </a:t>
            </a:r>
            <a:r>
              <a:rPr lang="fr-FR" sz="2800" dirty="0" err="1"/>
              <a:t>démarches</a:t>
            </a:r>
            <a:r>
              <a:rPr lang="fr-FR" sz="2800" dirty="0"/>
              <a:t> ; « faire faire et faire dire ».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8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F84AC-8C7F-FA4C-8628-B513B076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Différents éléments de la compréhension, niveaux de difficultés. </a:t>
            </a:r>
          </a:p>
        </p:txBody>
      </p:sp>
      <p:pic>
        <p:nvPicPr>
          <p:cNvPr id="1025" name="Picture 1" descr="page1image5580544">
            <a:extLst>
              <a:ext uri="{FF2B5EF4-FFF2-40B4-BE49-F238E27FC236}">
                <a16:creationId xmlns:a16="http://schemas.microsoft.com/office/drawing/2014/main" id="{A3BE5FC7-AFB0-B849-B1DC-2A61476E2C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6638"/>
            <a:ext cx="12226341" cy="50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91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page1image5577632">
            <a:extLst>
              <a:ext uri="{FF2B5EF4-FFF2-40B4-BE49-F238E27FC236}">
                <a16:creationId xmlns:a16="http://schemas.microsoft.com/office/drawing/2014/main" id="{C9C9D979-26BB-F543-A58A-583EDFE06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46300" cy="1109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18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A06165-81BE-7E4E-8783-DA8C72F3CF15}"/>
              </a:ext>
            </a:extLst>
          </p:cNvPr>
          <p:cNvSpPr/>
          <p:nvPr/>
        </p:nvSpPr>
        <p:spPr>
          <a:xfrm>
            <a:off x="200025" y="228601"/>
            <a:ext cx="116300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Calibri" panose="020F0502020204030204" pitchFamily="34" charset="0"/>
              </a:rPr>
              <a:t>Etayage et supervision</a:t>
            </a:r>
            <a:br>
              <a:rPr lang="fr-FR" sz="3600" b="1" dirty="0">
                <a:latin typeface="Calibri" panose="020F0502020204030204" pitchFamily="34" charset="0"/>
              </a:rPr>
            </a:br>
            <a:r>
              <a:rPr lang="fr-FR" sz="3600" b="1" dirty="0">
                <a:latin typeface="Calibri" panose="020F0502020204030204" pitchFamily="34" charset="0"/>
              </a:rPr>
              <a:t>Objectifs / </a:t>
            </a:r>
            <a:r>
              <a:rPr lang="fr-FR" sz="3600" b="1" dirty="0" err="1">
                <a:latin typeface="Calibri" panose="020F0502020204030204" pitchFamily="34" charset="0"/>
              </a:rPr>
              <a:t>Unités</a:t>
            </a:r>
            <a:r>
              <a:rPr lang="fr-FR" sz="3600" b="1" dirty="0">
                <a:latin typeface="Calibri" panose="020F0502020204030204" pitchFamily="34" charset="0"/>
              </a:rPr>
              <a:t> </a:t>
            </a:r>
            <a:r>
              <a:rPr lang="fr-FR" sz="3600" b="1" dirty="0" err="1">
                <a:latin typeface="Calibri" panose="020F0502020204030204" pitchFamily="34" charset="0"/>
              </a:rPr>
              <a:t>maîtrisable</a:t>
            </a:r>
            <a:r>
              <a:rPr lang="fr-FR" sz="3600" b="1" dirty="0">
                <a:latin typeface="Calibri" panose="020F0502020204030204" pitchFamily="34" charset="0"/>
              </a:rPr>
              <a:t> </a:t>
            </a:r>
            <a:r>
              <a:rPr lang="fr-FR" sz="3600" dirty="0">
                <a:latin typeface="Calibri" panose="020F0502020204030204" pitchFamily="34" charset="0"/>
              </a:rPr>
              <a:t>(centre l’attention sur les </a:t>
            </a:r>
            <a:r>
              <a:rPr lang="fr-FR" sz="3600" dirty="0" err="1">
                <a:latin typeface="Calibri" panose="020F0502020204030204" pitchFamily="34" charset="0"/>
              </a:rPr>
              <a:t>éléments</a:t>
            </a:r>
            <a:r>
              <a:rPr lang="fr-FR" sz="3600" dirty="0">
                <a:latin typeface="Calibri" panose="020F0502020204030204" pitchFamily="34" charset="0"/>
              </a:rPr>
              <a:t> structurants) </a:t>
            </a:r>
            <a:endParaRPr lang="fr-FR" sz="3600" dirty="0"/>
          </a:p>
          <a:p>
            <a:r>
              <a:rPr lang="fr-FR" sz="3600" i="1" dirty="0">
                <a:latin typeface="Calibri" panose="020F0502020204030204" pitchFamily="34" charset="0"/>
              </a:rPr>
              <a:t>« Pour bien comprendre un texte, Il faut comprendre les mots, les pronoms, les connecteurs et les causes des </a:t>
            </a:r>
            <a:r>
              <a:rPr lang="fr-FR" sz="3600" i="1" dirty="0" err="1">
                <a:latin typeface="Calibri" panose="020F0502020204030204" pitchFamily="34" charset="0"/>
              </a:rPr>
              <a:t>événements</a:t>
            </a:r>
            <a:r>
              <a:rPr lang="fr-FR" sz="3600" i="1" dirty="0">
                <a:latin typeface="Calibri" panose="020F0502020204030204" pitchFamily="34" charset="0"/>
              </a:rPr>
              <a:t>. </a:t>
            </a:r>
            <a:endParaRPr lang="fr-FR" sz="3600" dirty="0"/>
          </a:p>
          <a:p>
            <a:r>
              <a:rPr lang="fr-FR" sz="3600" i="1" dirty="0">
                <a:latin typeface="Calibri" panose="020F0502020204030204" pitchFamily="34" charset="0"/>
              </a:rPr>
              <a:t>Il faut aussi savoir de quoi, de qui l’on parle, où et quand se passe l’action ; ces informations ne sont pas toujours </a:t>
            </a:r>
            <a:r>
              <a:rPr lang="fr-FR" sz="3600" i="1" dirty="0" err="1">
                <a:latin typeface="Calibri" panose="020F0502020204030204" pitchFamily="34" charset="0"/>
              </a:rPr>
              <a:t>données</a:t>
            </a:r>
            <a:r>
              <a:rPr lang="fr-FR" sz="3600" i="1" dirty="0">
                <a:latin typeface="Calibri" panose="020F0502020204030204" pitchFamily="34" charset="0"/>
              </a:rPr>
              <a:t> </a:t>
            </a:r>
            <a:r>
              <a:rPr lang="fr-FR" sz="3600" i="1" dirty="0" err="1">
                <a:latin typeface="Calibri" panose="020F0502020204030204" pitchFamily="34" charset="0"/>
              </a:rPr>
              <a:t>précisément</a:t>
            </a:r>
            <a:r>
              <a:rPr lang="fr-FR" sz="3600" i="1" dirty="0">
                <a:latin typeface="Calibri" panose="020F0502020204030204" pitchFamily="34" charset="0"/>
              </a:rPr>
              <a:t>. Il faut donc les reconstruire en </a:t>
            </a:r>
            <a:r>
              <a:rPr lang="fr-FR" sz="3600" i="1" dirty="0" err="1">
                <a:latin typeface="Calibri" panose="020F0502020204030204" pitchFamily="34" charset="0"/>
              </a:rPr>
              <a:t>repérant</a:t>
            </a:r>
            <a:r>
              <a:rPr lang="fr-FR" sz="3600" i="1" dirty="0">
                <a:latin typeface="Calibri" panose="020F0502020204030204" pitchFamily="34" charset="0"/>
              </a:rPr>
              <a:t> les indices contenus dans le texte et en utilisant ses connaissances personnelles. C’est ce que nous allons faire aujourd’hui. » </a:t>
            </a:r>
            <a:endParaRPr lang="fr-FR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563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page2image5356368">
            <a:extLst>
              <a:ext uri="{FF2B5EF4-FFF2-40B4-BE49-F238E27FC236}">
                <a16:creationId xmlns:a16="http://schemas.microsoft.com/office/drawing/2014/main" id="{38FDFE63-538F-A74F-BCCA-732F13DA7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749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52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page2image5356368">
            <a:extLst>
              <a:ext uri="{FF2B5EF4-FFF2-40B4-BE49-F238E27FC236}">
                <a16:creationId xmlns:a16="http://schemas.microsoft.com/office/drawing/2014/main" id="{930C362C-25D7-144A-9EF5-1A01967C0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50749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page2image5356992">
            <a:extLst>
              <a:ext uri="{FF2B5EF4-FFF2-40B4-BE49-F238E27FC236}">
                <a16:creationId xmlns:a16="http://schemas.microsoft.com/office/drawing/2014/main" id="{8CB5D39D-5880-BA4A-9B81-584CE40CF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50749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2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page3image5478496">
            <a:extLst>
              <a:ext uri="{FF2B5EF4-FFF2-40B4-BE49-F238E27FC236}">
                <a16:creationId xmlns:a16="http://schemas.microsoft.com/office/drawing/2014/main" id="{9D429044-A7B8-A742-9DF3-CED32F339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384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04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68FCE25-87CB-A247-987F-4106B8D2E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131"/>
            <a:ext cx="12273649" cy="63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{33EC361A-2F80-4C4F-A190-627A8C472A70}tf10001121</Template>
  <TotalTime>59</TotalTime>
  <Words>354</Words>
  <Application>Microsoft Macintosh PowerPoint</Application>
  <PresentationFormat>Grand écran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Concis</vt:lpstr>
      <vt:lpstr>MÉTHODOLOGIES APPRENDRE À COMPRENDRE </vt:lpstr>
      <vt:lpstr>OBJECTIF </vt:lpstr>
      <vt:lpstr>Différents éléments de la compréhension, niveaux de difficultés.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Ressources : métacognition , remédiation, apprendre et comprendre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Méthodologies apprendre à comprendre </dc:title>
  <dc:creator>Microsoft Office User</dc:creator>
  <cp:lastModifiedBy>Microsoft Office User</cp:lastModifiedBy>
  <cp:revision>4</cp:revision>
  <dcterms:created xsi:type="dcterms:W3CDTF">2021-12-01T16:49:28Z</dcterms:created>
  <dcterms:modified xsi:type="dcterms:W3CDTF">2022-01-12T23:29:58Z</dcterms:modified>
</cp:coreProperties>
</file>